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23"/>
  </p:notesMasterIdLst>
  <p:sldIdLst>
    <p:sldId id="256" r:id="rId2"/>
    <p:sldId id="257" r:id="rId3"/>
    <p:sldId id="279" r:id="rId4"/>
    <p:sldId id="258" r:id="rId5"/>
    <p:sldId id="265" r:id="rId6"/>
    <p:sldId id="274" r:id="rId7"/>
    <p:sldId id="269" r:id="rId8"/>
    <p:sldId id="267" r:id="rId9"/>
    <p:sldId id="268" r:id="rId10"/>
    <p:sldId id="276" r:id="rId11"/>
    <p:sldId id="277" r:id="rId12"/>
    <p:sldId id="266" r:id="rId13"/>
    <p:sldId id="259" r:id="rId14"/>
    <p:sldId id="263" r:id="rId15"/>
    <p:sldId id="272" r:id="rId16"/>
    <p:sldId id="273" r:id="rId17"/>
    <p:sldId id="275" r:id="rId18"/>
    <p:sldId id="278" r:id="rId19"/>
    <p:sldId id="270" r:id="rId20"/>
    <p:sldId id="271"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snapToGrid="0">
      <p:cViewPr varScale="1">
        <p:scale>
          <a:sx n="78" d="100"/>
          <a:sy n="78" d="100"/>
        </p:scale>
        <p:origin x="103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36D4A-2D19-4BE6-B73F-41E480B75090}" type="datetimeFigureOut">
              <a:rPr lang="es-ES" smtClean="0"/>
              <a:t>13/11/2025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73AF3-07E2-4C99-B0F0-82BED33E418A}" type="slidenum">
              <a:rPr lang="es-ES" smtClean="0"/>
              <a:t>‹Nº›</a:t>
            </a:fld>
            <a:endParaRPr lang="es-ES"/>
          </a:p>
        </p:txBody>
      </p:sp>
    </p:spTree>
    <p:extLst>
      <p:ext uri="{BB962C8B-B14F-4D97-AF65-F5344CB8AC3E}">
        <p14:creationId xmlns:p14="http://schemas.microsoft.com/office/powerpoint/2010/main" val="30864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873AF3-07E2-4C99-B0F0-82BED33E418A}" type="slidenum">
              <a:rPr lang="es-ES" smtClean="0"/>
              <a:t>5</a:t>
            </a:fld>
            <a:endParaRPr lang="es-ES"/>
          </a:p>
        </p:txBody>
      </p:sp>
    </p:spTree>
    <p:extLst>
      <p:ext uri="{BB962C8B-B14F-4D97-AF65-F5344CB8AC3E}">
        <p14:creationId xmlns:p14="http://schemas.microsoft.com/office/powerpoint/2010/main" val="177860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873AF3-07E2-4C99-B0F0-82BED33E418A}" type="slidenum">
              <a:rPr lang="es-ES" smtClean="0"/>
              <a:t>19</a:t>
            </a:fld>
            <a:endParaRPr lang="es-ES"/>
          </a:p>
        </p:txBody>
      </p:sp>
    </p:spTree>
    <p:extLst>
      <p:ext uri="{BB962C8B-B14F-4D97-AF65-F5344CB8AC3E}">
        <p14:creationId xmlns:p14="http://schemas.microsoft.com/office/powerpoint/2010/main" val="116953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lvl="0"/>
            <a:fld id="{7BBDE539-1033-4CC0-8757-AD9934054B17}" type="datetime1">
              <a:rPr lang="en-US" smtClean="0"/>
              <a:pPr lvl="0"/>
              <a:t>11/13/2025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6AAA565-6306-406A-848C-04EAECD7A5EF}" type="slidenum">
              <a:rPr lang="en-US" smtClean="0"/>
              <a:t>‹Nº›</a:t>
            </a:fld>
            <a:endParaRPr lang="en-US"/>
          </a:p>
        </p:txBody>
      </p:sp>
    </p:spTree>
    <p:extLst>
      <p:ext uri="{BB962C8B-B14F-4D97-AF65-F5344CB8AC3E}">
        <p14:creationId xmlns:p14="http://schemas.microsoft.com/office/powerpoint/2010/main" val="240448054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lvl="0"/>
            <a:fld id="{A215567C-7A8C-434A-AA79-EF0B8E1ED209}" type="datetime1">
              <a:rPr lang="en-US" smtClean="0"/>
              <a:pPr lvl="0"/>
              <a:t>11/13/2025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F5B426C-1280-4EA9-BA72-6FDB70BAE3C9}" type="slidenum">
              <a:rPr lang="en-US" smtClean="0"/>
              <a:t>‹Nº›</a:t>
            </a:fld>
            <a:endParaRPr lang="en-US"/>
          </a:p>
        </p:txBody>
      </p:sp>
    </p:spTree>
    <p:extLst>
      <p:ext uri="{BB962C8B-B14F-4D97-AF65-F5344CB8AC3E}">
        <p14:creationId xmlns:p14="http://schemas.microsoft.com/office/powerpoint/2010/main" val="99714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lvl="0"/>
            <a:fld id="{6214132C-7728-4715-8117-1C2E23DAB227}" type="datetime1">
              <a:rPr lang="en-US" smtClean="0"/>
              <a:pPr lvl="0"/>
              <a:t>11/13/2025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FFA8364-D501-4924-A048-3BD1E33E285B}" type="slidenum">
              <a:rPr lang="en-US" smtClean="0"/>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5792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lvl="0"/>
            <a:fld id="{E19176C1-7C7D-406C-B4C0-02BAE4E05C03}" type="datetime1">
              <a:rPr lang="en-US" smtClean="0"/>
              <a:pPr lvl="0"/>
              <a:t>11/13/2025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FD08479-F1C6-4470-8142-BED6CB481BDE}" type="slidenum">
              <a:rPr lang="en-US" smtClean="0"/>
              <a:t>‹Nº›</a:t>
            </a:fld>
            <a:endParaRPr lang="en-US"/>
          </a:p>
        </p:txBody>
      </p:sp>
    </p:spTree>
    <p:extLst>
      <p:ext uri="{BB962C8B-B14F-4D97-AF65-F5344CB8AC3E}">
        <p14:creationId xmlns:p14="http://schemas.microsoft.com/office/powerpoint/2010/main" val="848906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lvl="0"/>
            <a:fld id="{EF8929A4-D3BE-4513-93BE-EDF7D1614B2C}" type="datetime1">
              <a:rPr lang="en-US" smtClean="0"/>
              <a:pPr lvl="0"/>
              <a:t>11/13/2025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30F3EE2-B648-4219-9D4B-F87ED78774C3}" type="slidenum">
              <a:rPr lang="en-US" smtClean="0"/>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54085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lvl="0"/>
            <a:fld id="{E0048FB2-CE57-4201-B9B8-1621CDBE9494}" type="datetime1">
              <a:rPr lang="en-US" smtClean="0"/>
              <a:pPr lvl="0"/>
              <a:t>11/13/2025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9DCE0F4-EC5F-49FA-B6E5-51748776A221}" type="slidenum">
              <a:rPr lang="en-US" smtClean="0"/>
              <a:t>‹Nº›</a:t>
            </a:fld>
            <a:endParaRPr lang="en-US"/>
          </a:p>
        </p:txBody>
      </p:sp>
    </p:spTree>
    <p:extLst>
      <p:ext uri="{BB962C8B-B14F-4D97-AF65-F5344CB8AC3E}">
        <p14:creationId xmlns:p14="http://schemas.microsoft.com/office/powerpoint/2010/main" val="875257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lvl="0"/>
            <a:fld id="{1D4B74D1-AAE1-4E8B-9011-C7088153113F}" type="datetime1">
              <a:rPr lang="en-US" smtClean="0"/>
              <a:pPr lvl="0"/>
              <a:t>11/13/2025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FEDE74B-FFC1-4F1B-A654-E7302FB2A2EF}" type="slidenum">
              <a:rPr lang="en-US" smtClean="0"/>
              <a:t>‹Nº›</a:t>
            </a:fld>
            <a:endParaRPr lang="en-US"/>
          </a:p>
        </p:txBody>
      </p:sp>
    </p:spTree>
    <p:extLst>
      <p:ext uri="{BB962C8B-B14F-4D97-AF65-F5344CB8AC3E}">
        <p14:creationId xmlns:p14="http://schemas.microsoft.com/office/powerpoint/2010/main" val="243717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lvl="0"/>
            <a:fld id="{6CC805E3-2980-48CC-8F13-7BDAA06CD433}" type="datetime1">
              <a:rPr lang="en-US" smtClean="0"/>
              <a:pPr lvl="0"/>
              <a:t>11/13/2025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C2EDF051-3D64-4EBB-85F6-938789FD296B}" type="slidenum">
              <a:rPr lang="en-US" smtClean="0"/>
              <a:t>‹Nº›</a:t>
            </a:fld>
            <a:endParaRPr lang="en-US"/>
          </a:p>
        </p:txBody>
      </p:sp>
    </p:spTree>
    <p:extLst>
      <p:ext uri="{BB962C8B-B14F-4D97-AF65-F5344CB8AC3E}">
        <p14:creationId xmlns:p14="http://schemas.microsoft.com/office/powerpoint/2010/main" val="284326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lvl="0"/>
            <a:fld id="{0FC96856-984F-4789-A0FF-CC5263788D74}" type="datetime1">
              <a:rPr lang="en-US" smtClean="0"/>
              <a:pPr lvl="0"/>
              <a:t>11/13/2025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E1B21B8-E994-43AD-8E0C-E5291BE17B0D}" type="slidenum">
              <a:rPr lang="en-US" smtClean="0"/>
              <a:t>‹Nº›</a:t>
            </a:fld>
            <a:endParaRPr lang="en-US"/>
          </a:p>
        </p:txBody>
      </p:sp>
    </p:spTree>
    <p:extLst>
      <p:ext uri="{BB962C8B-B14F-4D97-AF65-F5344CB8AC3E}">
        <p14:creationId xmlns:p14="http://schemas.microsoft.com/office/powerpoint/2010/main" val="29753643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lvl="0"/>
            <a:fld id="{1137DB53-60BA-4CCF-B662-F87347376B80}" type="datetime1">
              <a:rPr lang="en-US" smtClean="0"/>
              <a:pPr lvl="0"/>
              <a:t>11/13/2025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380DBDE-16FB-4F3C-82CC-D9AFC1FB7887}" type="slidenum">
              <a:rPr lang="en-US" smtClean="0"/>
              <a:t>‹Nº›</a:t>
            </a:fld>
            <a:endParaRPr lang="en-US"/>
          </a:p>
        </p:txBody>
      </p:sp>
    </p:spTree>
    <p:extLst>
      <p:ext uri="{BB962C8B-B14F-4D97-AF65-F5344CB8AC3E}">
        <p14:creationId xmlns:p14="http://schemas.microsoft.com/office/powerpoint/2010/main" val="67175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lvl="0"/>
            <a:fld id="{F45867EE-E8F2-4FFE-BC7F-91D1EDF12DA4}" type="datetime1">
              <a:rPr lang="en-US" smtClean="0"/>
              <a:pPr lvl="0"/>
              <a:t>11/13/2025</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CA1B9DD4-7C7C-49DB-A527-CC2468BB003F}" type="slidenum">
              <a:rPr lang="en-US" smtClean="0"/>
              <a:t>‹Nº›</a:t>
            </a:fld>
            <a:endParaRPr lang="en-US"/>
          </a:p>
        </p:txBody>
      </p:sp>
    </p:spTree>
    <p:extLst>
      <p:ext uri="{BB962C8B-B14F-4D97-AF65-F5344CB8AC3E}">
        <p14:creationId xmlns:p14="http://schemas.microsoft.com/office/powerpoint/2010/main" val="218510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lvl="0"/>
            <a:fld id="{FDFEAF22-F4E0-4604-9035-BD8DD4BE03D7}" type="datetime1">
              <a:rPr lang="en-US" smtClean="0"/>
              <a:pPr lvl="0"/>
              <a:t>11/13/2025</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65663C67-65D0-4157-B51E-B7F08DF81ADB}" type="slidenum">
              <a:rPr lang="en-US" smtClean="0"/>
              <a:t>‹Nº›</a:t>
            </a:fld>
            <a:endParaRPr lang="en-US"/>
          </a:p>
        </p:txBody>
      </p:sp>
    </p:spTree>
    <p:extLst>
      <p:ext uri="{BB962C8B-B14F-4D97-AF65-F5344CB8AC3E}">
        <p14:creationId xmlns:p14="http://schemas.microsoft.com/office/powerpoint/2010/main" val="205089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lvl="0"/>
            <a:fld id="{94AD4D5B-AAE9-4AEA-81EB-A0996E54303C}" type="datetime1">
              <a:rPr lang="en-US" smtClean="0"/>
              <a:pPr lvl="0"/>
              <a:t>11/13/2025</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83EBB37C-A113-48A9-9695-A8AB7EC2346F}" type="slidenum">
              <a:rPr lang="en-US" smtClean="0"/>
              <a:t>‹Nº›</a:t>
            </a:fld>
            <a:endParaRPr lang="en-US"/>
          </a:p>
        </p:txBody>
      </p:sp>
    </p:spTree>
    <p:extLst>
      <p:ext uri="{BB962C8B-B14F-4D97-AF65-F5344CB8AC3E}">
        <p14:creationId xmlns:p14="http://schemas.microsoft.com/office/powerpoint/2010/main" val="3682684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44F1BCA0-7EDA-40A6-8C1B-E0C03F7B1D54}" type="datetime1">
              <a:rPr lang="en-US" smtClean="0"/>
              <a:pPr lvl="0"/>
              <a:t>11/13/2025</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85E74EDD-5FEC-4580-83FF-2B5A86C2E36A}" type="slidenum">
              <a:rPr lang="en-US" smtClean="0"/>
              <a:t>‹Nº›</a:t>
            </a:fld>
            <a:endParaRPr lang="en-US"/>
          </a:p>
        </p:txBody>
      </p:sp>
    </p:spTree>
    <p:extLst>
      <p:ext uri="{BB962C8B-B14F-4D97-AF65-F5344CB8AC3E}">
        <p14:creationId xmlns:p14="http://schemas.microsoft.com/office/powerpoint/2010/main" val="304533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lvl="0"/>
            <a:fld id="{F39C71F4-2375-4E8C-829C-5693F0F74342}" type="datetime1">
              <a:rPr lang="en-US" smtClean="0"/>
              <a:pPr lvl="0"/>
              <a:t>11/13/2025</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6BE2C57D-6559-4F2F-8530-9ED19C4F9188}" type="slidenum">
              <a:rPr lang="en-US" smtClean="0"/>
              <a:t>‹Nº›</a:t>
            </a:fld>
            <a:endParaRPr lang="en-US"/>
          </a:p>
        </p:txBody>
      </p:sp>
    </p:spTree>
    <p:extLst>
      <p:ext uri="{BB962C8B-B14F-4D97-AF65-F5344CB8AC3E}">
        <p14:creationId xmlns:p14="http://schemas.microsoft.com/office/powerpoint/2010/main" val="57802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285C00CF-0F07-4001-A03C-C6BF9FF6721E}" type="slidenum">
              <a:rPr lang="en-US" smtClean="0"/>
              <a:t>‹Nº›</a:t>
            </a:fld>
            <a:endParaRPr lang="en-US"/>
          </a:p>
        </p:txBody>
      </p:sp>
      <p:sp>
        <p:nvSpPr>
          <p:cNvPr id="5" name="Date Placeholder 4"/>
          <p:cNvSpPr>
            <a:spLocks noGrp="1"/>
          </p:cNvSpPr>
          <p:nvPr>
            <p:ph type="dt" sz="half" idx="10"/>
          </p:nvPr>
        </p:nvSpPr>
        <p:spPr/>
        <p:txBody>
          <a:bodyPr/>
          <a:lstStyle/>
          <a:p>
            <a:pPr lvl="0"/>
            <a:fld id="{9E5FF551-0396-4A67-A6E2-1D5A6FF72E2C}" type="datetime1">
              <a:rPr lang="en-US" smtClean="0"/>
              <a:pPr lvl="0"/>
              <a:t>11/13/2025</a:t>
            </a:fld>
            <a:endParaRPr lang="en-US"/>
          </a:p>
        </p:txBody>
      </p:sp>
    </p:spTree>
    <p:extLst>
      <p:ext uri="{BB962C8B-B14F-4D97-AF65-F5344CB8AC3E}">
        <p14:creationId xmlns:p14="http://schemas.microsoft.com/office/powerpoint/2010/main" val="145166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lvl="0"/>
            <a:fld id="{99DE99B0-9FF4-4AB0-B083-A84943A91DBB}" type="datetime1">
              <a:rPr lang="en-US" smtClean="0"/>
              <a:pPr lvl="0"/>
              <a:t>11/13/2025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lvl="0"/>
            <a:fld id="{105A0CD1-F2CE-4D57-BF5E-8BA193206A28}" type="slidenum">
              <a:rPr lang="en-US" smtClean="0"/>
              <a:t>‹Nº›</a:t>
            </a:fld>
            <a:endParaRPr lang="en-US"/>
          </a:p>
        </p:txBody>
      </p:sp>
    </p:spTree>
    <p:extLst>
      <p:ext uri="{BB962C8B-B14F-4D97-AF65-F5344CB8AC3E}">
        <p14:creationId xmlns:p14="http://schemas.microsoft.com/office/powerpoint/2010/main" val="300228902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543611-E964-4AE4-9034-45371D8EBFC9}"/>
              </a:ext>
            </a:extLst>
          </p:cNvPr>
          <p:cNvSpPr txBox="1">
            <a:spLocks noGrp="1"/>
          </p:cNvSpPr>
          <p:nvPr>
            <p:ph type="ctrTitle"/>
          </p:nvPr>
        </p:nvSpPr>
        <p:spPr>
          <a:xfrm>
            <a:off x="1615679" y="389321"/>
            <a:ext cx="7766931" cy="1646304"/>
          </a:xfrm>
        </p:spPr>
        <p:txBody>
          <a:bodyPr anchorCtr="1"/>
          <a:lstStyle/>
          <a:p>
            <a:pPr lvl="0" algn="ctr"/>
            <a:br>
              <a:rPr lang="es-ES" dirty="0"/>
            </a:br>
            <a:r>
              <a:rPr lang="es-ES" dirty="0"/>
              <a:t>PASTELERIA LEO</a:t>
            </a:r>
            <a:br>
              <a:rPr lang="es-ES" dirty="0"/>
            </a:br>
            <a:r>
              <a:rPr lang="es-ES" dirty="0"/>
              <a:t> </a:t>
            </a:r>
          </a:p>
        </p:txBody>
      </p:sp>
      <p:sp>
        <p:nvSpPr>
          <p:cNvPr id="4" name="CuadroTexto 4">
            <a:extLst>
              <a:ext uri="{FF2B5EF4-FFF2-40B4-BE49-F238E27FC236}">
                <a16:creationId xmlns:a16="http://schemas.microsoft.com/office/drawing/2014/main" id="{607E27A8-11CC-4259-9A61-1A73C0FD0BC1}"/>
              </a:ext>
            </a:extLst>
          </p:cNvPr>
          <p:cNvSpPr txBox="1"/>
          <p:nvPr/>
        </p:nvSpPr>
        <p:spPr>
          <a:xfrm>
            <a:off x="3181766" y="2129893"/>
            <a:ext cx="4634755" cy="2031321"/>
          </a:xfrm>
          <a:prstGeom prst="rect">
            <a:avLst/>
          </a:prstGeom>
          <a:noFill/>
          <a:ln cap="rnd">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dirty="0">
                <a:solidFill>
                  <a:srgbClr val="000000"/>
                </a:solidFill>
                <a:uFillTx/>
                <a:latin typeface="Trebuchet MS"/>
              </a:rPr>
              <a:t>Universidad Juárez Autónoma De Tabasco</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dirty="0">
                <a:solidFill>
                  <a:srgbClr val="000000"/>
                </a:solidFill>
                <a:uFillTx/>
                <a:latin typeface="Trebuchet MS"/>
              </a:rPr>
              <a:t>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dirty="0">
                <a:solidFill>
                  <a:srgbClr val="000000"/>
                </a:solidFill>
                <a:uFillTx/>
                <a:latin typeface="Trebuchet MS"/>
              </a:rPr>
              <a:t>Lic. En Economía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Trebuchet M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dirty="0">
                <a:solidFill>
                  <a:srgbClr val="000000"/>
                </a:solidFill>
                <a:uFillTx/>
                <a:latin typeface="Trebuchet MS"/>
              </a:rPr>
              <a:t>Profesor: Ricardo Maglioni Montalvo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Trebuchet M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dirty="0">
                <a:solidFill>
                  <a:srgbClr val="000000"/>
                </a:solidFill>
                <a:uFillTx/>
                <a:latin typeface="Trebuchet MS"/>
              </a:rPr>
              <a:t>PROYECTO INTEGRADOR </a:t>
            </a:r>
          </a:p>
        </p:txBody>
      </p:sp>
      <p:pic>
        <p:nvPicPr>
          <p:cNvPr id="6" name="Imagen 5">
            <a:extLst>
              <a:ext uri="{FF2B5EF4-FFF2-40B4-BE49-F238E27FC236}">
                <a16:creationId xmlns:a16="http://schemas.microsoft.com/office/drawing/2014/main" id="{7EC2FB34-0524-4DA7-A049-497A5AA01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817" y="90291"/>
            <a:ext cx="1150653" cy="11506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B49754-3B93-4239-8307-FF8D41F735A0}"/>
              </a:ext>
            </a:extLst>
          </p:cNvPr>
          <p:cNvSpPr>
            <a:spLocks noGrp="1"/>
          </p:cNvSpPr>
          <p:nvPr>
            <p:ph type="title"/>
          </p:nvPr>
        </p:nvSpPr>
        <p:spPr/>
        <p:txBody>
          <a:bodyPr/>
          <a:lstStyle/>
          <a:p>
            <a:r>
              <a:rPr lang="es-ES" dirty="0"/>
              <a:t>Marco conceptual </a:t>
            </a:r>
          </a:p>
        </p:txBody>
      </p:sp>
      <p:pic>
        <p:nvPicPr>
          <p:cNvPr id="4" name="Marcador de contenido 3">
            <a:extLst>
              <a:ext uri="{FF2B5EF4-FFF2-40B4-BE49-F238E27FC236}">
                <a16:creationId xmlns:a16="http://schemas.microsoft.com/office/drawing/2014/main" id="{CCE256A7-7671-C40E-86E4-B70293EC26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756" y="893655"/>
            <a:ext cx="10655609" cy="5964345"/>
          </a:xfrm>
          <a:prstGeom prst="rect">
            <a:avLst/>
          </a:prstGeom>
        </p:spPr>
      </p:pic>
    </p:spTree>
    <p:extLst>
      <p:ext uri="{BB962C8B-B14F-4D97-AF65-F5344CB8AC3E}">
        <p14:creationId xmlns:p14="http://schemas.microsoft.com/office/powerpoint/2010/main" val="1435810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3AD1B-C272-4E2D-BAED-610B7F127B63}"/>
              </a:ext>
            </a:extLst>
          </p:cNvPr>
          <p:cNvSpPr>
            <a:spLocks noGrp="1"/>
          </p:cNvSpPr>
          <p:nvPr>
            <p:ph type="title"/>
          </p:nvPr>
        </p:nvSpPr>
        <p:spPr/>
        <p:txBody>
          <a:bodyPr/>
          <a:lstStyle/>
          <a:p>
            <a:r>
              <a:rPr lang="es-ES" dirty="0"/>
              <a:t>Marco teórico </a:t>
            </a:r>
          </a:p>
        </p:txBody>
      </p:sp>
      <p:pic>
        <p:nvPicPr>
          <p:cNvPr id="4" name="Marcador de contenido 3">
            <a:extLst>
              <a:ext uri="{FF2B5EF4-FFF2-40B4-BE49-F238E27FC236}">
                <a16:creationId xmlns:a16="http://schemas.microsoft.com/office/drawing/2014/main" id="{1FB2EA11-3D70-DD8A-F1F5-853CECB85F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9600"/>
            <a:ext cx="11045387" cy="6248400"/>
          </a:xfrm>
          <a:prstGeom prst="rect">
            <a:avLst/>
          </a:prstGeom>
        </p:spPr>
      </p:pic>
    </p:spTree>
    <p:extLst>
      <p:ext uri="{BB962C8B-B14F-4D97-AF65-F5344CB8AC3E}">
        <p14:creationId xmlns:p14="http://schemas.microsoft.com/office/powerpoint/2010/main" val="1525317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46CC6F-DB32-4703-9A94-4C894DF31C27}"/>
              </a:ext>
            </a:extLst>
          </p:cNvPr>
          <p:cNvSpPr>
            <a:spLocks noGrp="1"/>
          </p:cNvSpPr>
          <p:nvPr>
            <p:ph type="title"/>
          </p:nvPr>
        </p:nvSpPr>
        <p:spPr/>
        <p:txBody>
          <a:bodyPr/>
          <a:lstStyle/>
          <a:p>
            <a:r>
              <a:rPr lang="es-ES" dirty="0"/>
              <a:t>Soluciones y Propuestas </a:t>
            </a:r>
          </a:p>
        </p:txBody>
      </p:sp>
      <p:sp>
        <p:nvSpPr>
          <p:cNvPr id="3" name="Marcador de contenido 2">
            <a:extLst>
              <a:ext uri="{FF2B5EF4-FFF2-40B4-BE49-F238E27FC236}">
                <a16:creationId xmlns:a16="http://schemas.microsoft.com/office/drawing/2014/main" id="{B71C6A01-8DD8-4136-94A3-73CD5462F1F4}"/>
              </a:ext>
            </a:extLst>
          </p:cNvPr>
          <p:cNvSpPr>
            <a:spLocks noGrp="1"/>
          </p:cNvSpPr>
          <p:nvPr>
            <p:ph idx="1"/>
          </p:nvPr>
        </p:nvSpPr>
        <p:spPr>
          <a:xfrm>
            <a:off x="545358" y="1585553"/>
            <a:ext cx="8596668" cy="3880773"/>
          </a:xfrm>
        </p:spPr>
        <p:txBody>
          <a:bodyPr/>
          <a:lstStyle/>
          <a:p>
            <a:r>
              <a:rPr lang="es-ES" dirty="0"/>
              <a:t>1.	Control de caja: Implementar un sistema de punto de venta (POS) para registrar ventas y efectivo; capacitar al personal en arqueos y manejo de dinero; y establecer políticas claras para evitar errores y pérdidas.	</a:t>
            </a:r>
          </a:p>
          <a:p>
            <a:r>
              <a:rPr lang="es-ES" dirty="0"/>
              <a:t>2.	Control financiero: Llevar un registro de costos e ingresos para conocer la rentabilidad, reducir gastos innecesarios y elaborar reportes mensuales que ayuden a tomar mejores decisiones.	</a:t>
            </a:r>
          </a:p>
          <a:p>
            <a:r>
              <a:rPr lang="es-ES" dirty="0"/>
              <a:t>3.	Inventarios y contabilidad: Usar un control digital para registrar entradas, salidas y fechas de caducidad; anotar mermas y productos no vendidos; y hacer revisiones periódicas para evitar errores contables.	</a:t>
            </a:r>
          </a:p>
        </p:txBody>
      </p:sp>
    </p:spTree>
    <p:extLst>
      <p:ext uri="{BB962C8B-B14F-4D97-AF65-F5344CB8AC3E}">
        <p14:creationId xmlns:p14="http://schemas.microsoft.com/office/powerpoint/2010/main" val="471408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E6031-8BC5-4BDF-A6A2-4A4224400AE9}"/>
              </a:ext>
            </a:extLst>
          </p:cNvPr>
          <p:cNvSpPr txBox="1">
            <a:spLocks noGrp="1"/>
          </p:cNvSpPr>
          <p:nvPr>
            <p:ph type="title"/>
          </p:nvPr>
        </p:nvSpPr>
        <p:spPr/>
        <p:txBody>
          <a:bodyPr/>
          <a:lstStyle/>
          <a:p>
            <a:pPr lvl="0"/>
            <a:endParaRPr lang="es-ES" dirty="0"/>
          </a:p>
        </p:txBody>
      </p:sp>
      <p:sp>
        <p:nvSpPr>
          <p:cNvPr id="3" name="Marcador de contenido 2">
            <a:extLst>
              <a:ext uri="{FF2B5EF4-FFF2-40B4-BE49-F238E27FC236}">
                <a16:creationId xmlns:a16="http://schemas.microsoft.com/office/drawing/2014/main" id="{0CC75D53-C74C-4E68-B823-90649DA37A65}"/>
              </a:ext>
            </a:extLst>
          </p:cNvPr>
          <p:cNvSpPr txBox="1">
            <a:spLocks noGrp="1"/>
          </p:cNvSpPr>
          <p:nvPr>
            <p:ph idx="1"/>
          </p:nvPr>
        </p:nvSpPr>
        <p:spPr/>
        <p:txBody>
          <a:bodyPr/>
          <a:lstStyle/>
          <a:p>
            <a:pPr marL="0" lvl="0" indent="0">
              <a:buNone/>
            </a:pPr>
            <a:r>
              <a:rPr lang="es-ES" dirty="0"/>
              <a:t> </a:t>
            </a:r>
          </a:p>
        </p:txBody>
      </p:sp>
      <p:pic>
        <p:nvPicPr>
          <p:cNvPr id="7" name="Imagen 6">
            <a:extLst>
              <a:ext uri="{FF2B5EF4-FFF2-40B4-BE49-F238E27FC236}">
                <a16:creationId xmlns:a16="http://schemas.microsoft.com/office/drawing/2014/main" id="{66675197-2F18-475F-9AFC-6F9C802B4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DDAD6057-7585-47BB-96B3-EB4C30E16B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3834" y="-1"/>
            <a:ext cx="6042582" cy="6787299"/>
          </a:xfrm>
        </p:spPr>
      </p:pic>
    </p:spTree>
    <p:extLst>
      <p:ext uri="{BB962C8B-B14F-4D97-AF65-F5344CB8AC3E}">
        <p14:creationId xmlns:p14="http://schemas.microsoft.com/office/powerpoint/2010/main" val="110324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81660014-FEC5-4292-B013-D8E50AE123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48" y="0"/>
            <a:ext cx="12264048" cy="7315200"/>
          </a:xfrm>
        </p:spPr>
      </p:pic>
    </p:spTree>
    <p:extLst>
      <p:ext uri="{BB962C8B-B14F-4D97-AF65-F5344CB8AC3E}">
        <p14:creationId xmlns:p14="http://schemas.microsoft.com/office/powerpoint/2010/main" val="663483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E29DCC6A-DF16-4D5B-90E0-92C82732A5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70103"/>
          </a:xfrm>
        </p:spPr>
      </p:pic>
    </p:spTree>
    <p:extLst>
      <p:ext uri="{BB962C8B-B14F-4D97-AF65-F5344CB8AC3E}">
        <p14:creationId xmlns:p14="http://schemas.microsoft.com/office/powerpoint/2010/main" val="111249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7CD0B-FE00-4744-AFF4-59069E16D5E8}"/>
              </a:ext>
            </a:extLst>
          </p:cNvPr>
          <p:cNvSpPr>
            <a:spLocks noGrp="1"/>
          </p:cNvSpPr>
          <p:nvPr>
            <p:ph type="title"/>
          </p:nvPr>
        </p:nvSpPr>
        <p:spPr/>
        <p:txBody>
          <a:bodyPr/>
          <a:lstStyle/>
          <a:p>
            <a:r>
              <a:rPr lang="es-ES" dirty="0"/>
              <a:t>Análisis y Objetivos del tríptico</a:t>
            </a:r>
          </a:p>
        </p:txBody>
      </p:sp>
      <p:sp>
        <p:nvSpPr>
          <p:cNvPr id="3" name="Marcador de contenido 2">
            <a:extLst>
              <a:ext uri="{FF2B5EF4-FFF2-40B4-BE49-F238E27FC236}">
                <a16:creationId xmlns:a16="http://schemas.microsoft.com/office/drawing/2014/main" id="{8B3217C3-926D-402A-8368-A953DCBC61B1}"/>
              </a:ext>
            </a:extLst>
          </p:cNvPr>
          <p:cNvSpPr>
            <a:spLocks noGrp="1"/>
          </p:cNvSpPr>
          <p:nvPr>
            <p:ph idx="1"/>
          </p:nvPr>
        </p:nvSpPr>
        <p:spPr>
          <a:xfrm>
            <a:off x="677334" y="1930400"/>
            <a:ext cx="8596668" cy="3880773"/>
          </a:xfrm>
        </p:spPr>
        <p:txBody>
          <a:bodyPr>
            <a:noAutofit/>
          </a:bodyPr>
          <a:lstStyle/>
          <a:p>
            <a:r>
              <a:rPr lang="es-ES" sz="1600" dirty="0"/>
              <a:t>Historia e introducción: contextualiza el origen de la empresa y la problemática principal (fallas en el control de caja e inventarios).	•	Presentación: explica el propósito del proyecto integrador, centrado en la mejora de la gestión financiera.	</a:t>
            </a:r>
          </a:p>
          <a:p>
            <a:r>
              <a:rPr lang="es-ES" sz="1600" dirty="0"/>
              <a:t>•	Servicios y soluciones: detalla acciones concretas como la implementación de sistemas POS, control digital de inventarios y capacitación del personal.	</a:t>
            </a:r>
          </a:p>
          <a:p>
            <a:r>
              <a:rPr lang="es-ES" sz="1600" dirty="0"/>
              <a:t>•	Marco teórico y palabras clave: refuerza la base conceptual del proyecto (control de caja, transparencia, eficiencia).	</a:t>
            </a:r>
          </a:p>
          <a:p>
            <a:r>
              <a:rPr lang="es-ES" sz="1600" dirty="0"/>
              <a:t>•	Objetivos, misión, visión y valores: consolidan la identidad corporativa y la orientación estratégica de la empresa.</a:t>
            </a:r>
          </a:p>
          <a:p>
            <a:endParaRPr lang="es-ES" sz="1600" dirty="0"/>
          </a:p>
          <a:p>
            <a:r>
              <a:rPr lang="es-ES" sz="1600" dirty="0"/>
              <a:t>Objetivo del tríptico: Dar a conocer el proyecto integrador enfocado en mejorar el control de caja, la administración contable y la eficiencia financiera de Pastelería Leo, fortaleciendo su gestión interna y garantizando la transparencia, rentabilidad y calidad del negocio.</a:t>
            </a:r>
          </a:p>
        </p:txBody>
      </p:sp>
    </p:spTree>
    <p:extLst>
      <p:ext uri="{BB962C8B-B14F-4D97-AF65-F5344CB8AC3E}">
        <p14:creationId xmlns:p14="http://schemas.microsoft.com/office/powerpoint/2010/main" val="3636613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01D795-5701-47E2-B0FC-35765F0ACB04}"/>
              </a:ext>
            </a:extLst>
          </p:cNvPr>
          <p:cNvSpPr>
            <a:spLocks noGrp="1"/>
          </p:cNvSpPr>
          <p:nvPr>
            <p:ph type="title"/>
          </p:nvPr>
        </p:nvSpPr>
        <p:spPr>
          <a:xfrm>
            <a:off x="828163" y="571893"/>
            <a:ext cx="8953491" cy="1320800"/>
          </a:xfrm>
        </p:spPr>
        <p:txBody>
          <a:bodyPr>
            <a:normAutofit/>
          </a:bodyPr>
          <a:lstStyle/>
          <a:p>
            <a:r>
              <a:rPr lang="es-ES" sz="3200" dirty="0"/>
              <a:t>Actividad o Giro de la Empresa: Leo Pastelería</a:t>
            </a:r>
          </a:p>
        </p:txBody>
      </p:sp>
      <p:sp>
        <p:nvSpPr>
          <p:cNvPr id="3" name="Marcador de contenido 2">
            <a:extLst>
              <a:ext uri="{FF2B5EF4-FFF2-40B4-BE49-F238E27FC236}">
                <a16:creationId xmlns:a16="http://schemas.microsoft.com/office/drawing/2014/main" id="{9F1E9620-82F0-4860-A554-BB05A14A74DD}"/>
              </a:ext>
            </a:extLst>
          </p:cNvPr>
          <p:cNvSpPr>
            <a:spLocks noGrp="1"/>
          </p:cNvSpPr>
          <p:nvPr>
            <p:ph idx="1"/>
          </p:nvPr>
        </p:nvSpPr>
        <p:spPr>
          <a:xfrm>
            <a:off x="752050" y="1892693"/>
            <a:ext cx="8596668" cy="3880773"/>
          </a:xfrm>
        </p:spPr>
        <p:txBody>
          <a:bodyPr/>
          <a:lstStyle/>
          <a:p>
            <a:r>
              <a:rPr lang="es-ES" dirty="0"/>
              <a:t>Leo Pastelería se dedica a la elaboración, decoración y venta de productos de repostería y panadería fina, tales como pasteles, cupcakes, galletas y postres personalizados. Su principal objetivo es ofrecer productos de alta calidad, con ingredientes frescos y presentaciones creativas, adaptadas a las necesidades y gustos de cada cliente. La empresa pertenece al sector comercial y de servicios alimenticios, enfocándose tanto en la venta directa al público como en la atención de pedidos especiales para eventos sociales y corporativos.</a:t>
            </a:r>
          </a:p>
        </p:txBody>
      </p:sp>
    </p:spTree>
    <p:extLst>
      <p:ext uri="{BB962C8B-B14F-4D97-AF65-F5344CB8AC3E}">
        <p14:creationId xmlns:p14="http://schemas.microsoft.com/office/powerpoint/2010/main" val="173525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05224-B14F-4959-897E-C1C36D03FA34}"/>
              </a:ext>
            </a:extLst>
          </p:cNvPr>
          <p:cNvSpPr>
            <a:spLocks noGrp="1"/>
          </p:cNvSpPr>
          <p:nvPr>
            <p:ph type="title"/>
          </p:nvPr>
        </p:nvSpPr>
        <p:spPr/>
        <p:txBody>
          <a:bodyPr/>
          <a:lstStyle/>
          <a:p>
            <a:r>
              <a:rPr lang="es-ES" dirty="0"/>
              <a:t>Puntos esenciales de la historia de la empresa</a:t>
            </a:r>
          </a:p>
        </p:txBody>
      </p:sp>
      <p:sp>
        <p:nvSpPr>
          <p:cNvPr id="3" name="Marcador de contenido 2">
            <a:extLst>
              <a:ext uri="{FF2B5EF4-FFF2-40B4-BE49-F238E27FC236}">
                <a16:creationId xmlns:a16="http://schemas.microsoft.com/office/drawing/2014/main" id="{53AEB2DF-1281-43F4-8FD7-E4A92FE5AF2B}"/>
              </a:ext>
            </a:extLst>
          </p:cNvPr>
          <p:cNvSpPr>
            <a:spLocks noGrp="1"/>
          </p:cNvSpPr>
          <p:nvPr>
            <p:ph idx="1"/>
          </p:nvPr>
        </p:nvSpPr>
        <p:spPr/>
        <p:txBody>
          <a:bodyPr/>
          <a:lstStyle/>
          <a:p>
            <a:r>
              <a:rPr lang="es-ES" dirty="0"/>
              <a:t>1.	Fundación: Año de inicio y propósito de ofrecer productos de pastelería artesanales de calidad.	</a:t>
            </a:r>
          </a:p>
          <a:p>
            <a:r>
              <a:rPr lang="es-ES" dirty="0"/>
              <a:t>2.	Crecimiento: Expansión del negocio, incremento de clientes y diversificación de productos.	</a:t>
            </a:r>
          </a:p>
          <a:p>
            <a:r>
              <a:rPr lang="es-ES" dirty="0"/>
              <a:t>3.	Ubicación: Establecimiento en un lugar estratégico para el mercado objetivo.	</a:t>
            </a:r>
          </a:p>
          <a:p>
            <a:r>
              <a:rPr lang="es-ES" dirty="0"/>
              <a:t>4.	Problemas operativos: Dificultades en el control de caja y conciliación de ventas.	</a:t>
            </a:r>
          </a:p>
          <a:p>
            <a:r>
              <a:rPr lang="es-ES" dirty="0"/>
              <a:t>5.	Adaptación y mejoras: Implementación de soluciones para el control interno y eficiencia administrativa.</a:t>
            </a:r>
          </a:p>
        </p:txBody>
      </p:sp>
    </p:spTree>
    <p:extLst>
      <p:ext uri="{BB962C8B-B14F-4D97-AF65-F5344CB8AC3E}">
        <p14:creationId xmlns:p14="http://schemas.microsoft.com/office/powerpoint/2010/main" val="2963701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4E2E4F-3877-4514-86B4-1BE0609205AC}"/>
              </a:ext>
            </a:extLst>
          </p:cNvPr>
          <p:cNvSpPr txBox="1">
            <a:spLocks noGrp="1"/>
          </p:cNvSpPr>
          <p:nvPr>
            <p:ph type="title"/>
          </p:nvPr>
        </p:nvSpPr>
        <p:spPr/>
        <p:txBody>
          <a:bodyPr/>
          <a:lstStyle/>
          <a:p>
            <a:pPr lvl="0"/>
            <a:r>
              <a:rPr lang="es-ES"/>
              <a:t>INTEGRANTES: </a:t>
            </a:r>
          </a:p>
        </p:txBody>
      </p:sp>
      <p:sp>
        <p:nvSpPr>
          <p:cNvPr id="3" name="Marcador de contenido 2">
            <a:extLst>
              <a:ext uri="{FF2B5EF4-FFF2-40B4-BE49-F238E27FC236}">
                <a16:creationId xmlns:a16="http://schemas.microsoft.com/office/drawing/2014/main" id="{9E47D44F-889F-4CA3-AB8A-46D6E462AC9B}"/>
              </a:ext>
            </a:extLst>
          </p:cNvPr>
          <p:cNvSpPr txBox="1">
            <a:spLocks noGrp="1"/>
          </p:cNvSpPr>
          <p:nvPr>
            <p:ph idx="1"/>
          </p:nvPr>
        </p:nvSpPr>
        <p:spPr/>
        <p:txBody>
          <a:bodyPr/>
          <a:lstStyle/>
          <a:p>
            <a:pPr lvl="0"/>
            <a:r>
              <a:rPr lang="es-ES" dirty="0"/>
              <a:t>Sandra Micaela Cruz Garduza </a:t>
            </a:r>
          </a:p>
          <a:p>
            <a:pPr lvl="0"/>
            <a:r>
              <a:rPr lang="es-ES" dirty="0"/>
              <a:t>Berenice Reyes Ortiz </a:t>
            </a:r>
          </a:p>
          <a:p>
            <a:pPr lvl="0"/>
            <a:r>
              <a:rPr lang="es-ES" dirty="0"/>
              <a:t>Rosa Angelica Izquierdo Pérez </a:t>
            </a:r>
          </a:p>
          <a:p>
            <a:pPr lvl="0"/>
            <a:r>
              <a:rPr lang="es-ES" dirty="0"/>
              <a:t>America Montserrat Rivera Alpuche</a:t>
            </a:r>
          </a:p>
          <a:p>
            <a:pPr lvl="0"/>
            <a:r>
              <a:rPr lang="es-ES" dirty="0"/>
              <a:t>Diana Victoria Herrera Gonzalez </a:t>
            </a:r>
          </a:p>
          <a:p>
            <a:pPr marL="0" lvl="0" indent="0">
              <a:buNone/>
            </a:pPr>
            <a:r>
              <a:rPr lang="es-E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3C79CD-6059-457C-89DA-7FE01A39B7BE}"/>
              </a:ext>
            </a:extLst>
          </p:cNvPr>
          <p:cNvSpPr>
            <a:spLocks noGrp="1"/>
          </p:cNvSpPr>
          <p:nvPr>
            <p:ph type="title"/>
          </p:nvPr>
        </p:nvSpPr>
        <p:spPr/>
        <p:txBody>
          <a:bodyPr/>
          <a:lstStyle/>
          <a:p>
            <a:r>
              <a:rPr lang="es-ES" dirty="0"/>
              <a:t>Palabras claves </a:t>
            </a:r>
          </a:p>
        </p:txBody>
      </p:sp>
      <p:sp>
        <p:nvSpPr>
          <p:cNvPr id="3" name="Marcador de contenido 2">
            <a:extLst>
              <a:ext uri="{FF2B5EF4-FFF2-40B4-BE49-F238E27FC236}">
                <a16:creationId xmlns:a16="http://schemas.microsoft.com/office/drawing/2014/main" id="{A186889D-C6F8-4CBA-BCF6-9E50D8ED87B2}"/>
              </a:ext>
            </a:extLst>
          </p:cNvPr>
          <p:cNvSpPr>
            <a:spLocks noGrp="1"/>
          </p:cNvSpPr>
          <p:nvPr>
            <p:ph idx="1"/>
          </p:nvPr>
        </p:nvSpPr>
        <p:spPr>
          <a:xfrm>
            <a:off x="677334" y="1804989"/>
            <a:ext cx="8596668" cy="3880773"/>
          </a:xfrm>
        </p:spPr>
        <p:txBody>
          <a:bodyPr/>
          <a:lstStyle/>
          <a:p>
            <a:r>
              <a:rPr lang="es-ES" dirty="0"/>
              <a:t>•	Control de caja	</a:t>
            </a:r>
          </a:p>
          <a:p>
            <a:r>
              <a:rPr lang="es-ES" dirty="0"/>
              <a:t>•	Conciliación de ventas	</a:t>
            </a:r>
          </a:p>
          <a:p>
            <a:r>
              <a:rPr lang="es-ES" dirty="0"/>
              <a:t>•	Arqueo diario	</a:t>
            </a:r>
          </a:p>
          <a:p>
            <a:r>
              <a:rPr lang="es-ES" dirty="0"/>
              <a:t>•	Contabilidad básica	</a:t>
            </a:r>
          </a:p>
          <a:p>
            <a:r>
              <a:rPr lang="es-ES" dirty="0"/>
              <a:t>•	Eficiencia operativa	</a:t>
            </a:r>
          </a:p>
          <a:p>
            <a:r>
              <a:rPr lang="es-ES" dirty="0"/>
              <a:t>•	Administración financiera	</a:t>
            </a:r>
          </a:p>
          <a:p>
            <a:r>
              <a:rPr lang="es-ES" dirty="0"/>
              <a:t>•	Gestión de efectivo	</a:t>
            </a:r>
          </a:p>
          <a:p>
            <a:r>
              <a:rPr lang="es-ES" dirty="0"/>
              <a:t>•	Transparencia financiera</a:t>
            </a:r>
          </a:p>
        </p:txBody>
      </p:sp>
    </p:spTree>
    <p:extLst>
      <p:ext uri="{BB962C8B-B14F-4D97-AF65-F5344CB8AC3E}">
        <p14:creationId xmlns:p14="http://schemas.microsoft.com/office/powerpoint/2010/main" val="3705747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E11891-405C-4374-AF89-97143C7B302C}"/>
              </a:ext>
            </a:extLst>
          </p:cNvPr>
          <p:cNvSpPr>
            <a:spLocks noGrp="1"/>
          </p:cNvSpPr>
          <p:nvPr>
            <p:ph type="title"/>
          </p:nvPr>
        </p:nvSpPr>
        <p:spPr/>
        <p:txBody>
          <a:bodyPr/>
          <a:lstStyle/>
          <a:p>
            <a:r>
              <a:rPr lang="es-ES" dirty="0"/>
              <a:t>Conclusión </a:t>
            </a:r>
          </a:p>
        </p:txBody>
      </p:sp>
      <p:sp>
        <p:nvSpPr>
          <p:cNvPr id="3" name="Marcador de contenido 2">
            <a:extLst>
              <a:ext uri="{FF2B5EF4-FFF2-40B4-BE49-F238E27FC236}">
                <a16:creationId xmlns:a16="http://schemas.microsoft.com/office/drawing/2014/main" id="{0576DC0F-14F6-4455-9F6B-719094DBE8AF}"/>
              </a:ext>
            </a:extLst>
          </p:cNvPr>
          <p:cNvSpPr>
            <a:spLocks noGrp="1"/>
          </p:cNvSpPr>
          <p:nvPr>
            <p:ph idx="1"/>
          </p:nvPr>
        </p:nvSpPr>
        <p:spPr>
          <a:xfrm>
            <a:off x="677334" y="1930400"/>
            <a:ext cx="8596668" cy="3880773"/>
          </a:xfrm>
        </p:spPr>
        <p:txBody>
          <a:bodyPr/>
          <a:lstStyle/>
          <a:p>
            <a:r>
              <a:rPr lang="es-ES" dirty="0"/>
              <a:t>El proyecto integrador de Pastelería Leo evidencia la importancia de una adecuada gestión contable y administrativa en las microempresas. A través del análisis realizado, se identificó que los principales problemas radican en el control de caja, la conciliación de ventas y el registro de inventarios, aspectos que afectan directamente la liquidez y rentabilidad del negocio. Las propuestas planteadas, como la implementación de un sistema, controles digitales de inventario y capacitación del personal, buscan fortalecer la transparencia financiera, optimizar los recursos y mejorar la eficiencia operativa. Con estas acciones, la empresa no solo podrá mantener un control más preciso de sus finanzas, sino también asegurar su crecimiento, competitividad y sostenibilidad a largo plazo, consolidando su compromiso con la calidad y la confianza de sus clientes.</a:t>
            </a:r>
          </a:p>
        </p:txBody>
      </p:sp>
    </p:spTree>
    <p:extLst>
      <p:ext uri="{BB962C8B-B14F-4D97-AF65-F5344CB8AC3E}">
        <p14:creationId xmlns:p14="http://schemas.microsoft.com/office/powerpoint/2010/main" val="3521350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0B6B41-E2C9-4B04-817A-2EB74AC03002}"/>
              </a:ext>
            </a:extLst>
          </p:cNvPr>
          <p:cNvSpPr>
            <a:spLocks noGrp="1"/>
          </p:cNvSpPr>
          <p:nvPr>
            <p:ph type="title"/>
          </p:nvPr>
        </p:nvSpPr>
        <p:spPr/>
        <p:txBody>
          <a:bodyPr/>
          <a:lstStyle/>
          <a:p>
            <a:r>
              <a:rPr lang="es-ES" dirty="0"/>
              <a:t>INDICE</a:t>
            </a:r>
          </a:p>
        </p:txBody>
      </p:sp>
      <p:sp>
        <p:nvSpPr>
          <p:cNvPr id="3" name="Marcador de contenido 2">
            <a:extLst>
              <a:ext uri="{FF2B5EF4-FFF2-40B4-BE49-F238E27FC236}">
                <a16:creationId xmlns:a16="http://schemas.microsoft.com/office/drawing/2014/main" id="{03ED1112-5FFA-45E8-BF6F-0BFBBAA30A17}"/>
              </a:ext>
            </a:extLst>
          </p:cNvPr>
          <p:cNvSpPr>
            <a:spLocks noGrp="1"/>
          </p:cNvSpPr>
          <p:nvPr>
            <p:ph idx="1"/>
          </p:nvPr>
        </p:nvSpPr>
        <p:spPr>
          <a:xfrm>
            <a:off x="573639" y="1356638"/>
            <a:ext cx="8596668" cy="5119577"/>
          </a:xfrm>
        </p:spPr>
        <p:txBody>
          <a:bodyPr>
            <a:normAutofit fontScale="92500" lnSpcReduction="20000"/>
          </a:bodyPr>
          <a:lstStyle/>
          <a:p>
            <a:r>
              <a:rPr lang="es-ES" dirty="0"/>
              <a:t>Presentación</a:t>
            </a:r>
          </a:p>
          <a:p>
            <a:r>
              <a:rPr lang="es-ES" dirty="0"/>
              <a:t> Interrogantes</a:t>
            </a:r>
          </a:p>
          <a:p>
            <a:r>
              <a:rPr lang="es-ES" dirty="0"/>
              <a:t>Análisis </a:t>
            </a:r>
          </a:p>
          <a:p>
            <a:r>
              <a:rPr lang="es-ES" dirty="0"/>
              <a:t>Marco referencial </a:t>
            </a:r>
          </a:p>
          <a:p>
            <a:r>
              <a:rPr lang="es-ES" dirty="0"/>
              <a:t>Marco histórico </a:t>
            </a:r>
          </a:p>
          <a:p>
            <a:r>
              <a:rPr lang="es-ES" dirty="0"/>
              <a:t>Marco conceptual </a:t>
            </a:r>
          </a:p>
          <a:p>
            <a:r>
              <a:rPr lang="es-ES" dirty="0"/>
              <a:t>Marco teórico</a:t>
            </a:r>
          </a:p>
          <a:p>
            <a:r>
              <a:rPr lang="es-ES" dirty="0"/>
              <a:t>Cuadro sinóptico </a:t>
            </a:r>
          </a:p>
          <a:p>
            <a:r>
              <a:rPr lang="es-ES" dirty="0"/>
              <a:t> cronograma </a:t>
            </a:r>
          </a:p>
          <a:p>
            <a:r>
              <a:rPr lang="es-ES" dirty="0"/>
              <a:t>Tríptico </a:t>
            </a:r>
          </a:p>
          <a:p>
            <a:r>
              <a:rPr lang="es-ES" dirty="0"/>
              <a:t>Análisis del tríptico </a:t>
            </a:r>
          </a:p>
          <a:p>
            <a:r>
              <a:rPr lang="es-ES" dirty="0"/>
              <a:t>Actividad o giro de la empresa </a:t>
            </a:r>
          </a:p>
          <a:p>
            <a:r>
              <a:rPr lang="es-ES" dirty="0"/>
              <a:t>Puntos esenciales </a:t>
            </a:r>
          </a:p>
          <a:p>
            <a:r>
              <a:rPr lang="es-ES" dirty="0"/>
              <a:t>Palabras claves </a:t>
            </a:r>
          </a:p>
          <a:p>
            <a:r>
              <a:rPr lang="es-ES" dirty="0"/>
              <a:t>Conclusión </a:t>
            </a:r>
          </a:p>
          <a:p>
            <a:endParaRPr lang="es-ES" dirty="0"/>
          </a:p>
        </p:txBody>
      </p:sp>
    </p:spTree>
    <p:extLst>
      <p:ext uri="{BB962C8B-B14F-4D97-AF65-F5344CB8AC3E}">
        <p14:creationId xmlns:p14="http://schemas.microsoft.com/office/powerpoint/2010/main" val="1331335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9C62AB-13B6-4035-AEA6-C1E941066EAE}"/>
              </a:ext>
            </a:extLst>
          </p:cNvPr>
          <p:cNvSpPr txBox="1">
            <a:spLocks noGrp="1"/>
          </p:cNvSpPr>
          <p:nvPr>
            <p:ph type="title"/>
          </p:nvPr>
        </p:nvSpPr>
        <p:spPr/>
        <p:txBody>
          <a:bodyPr/>
          <a:lstStyle/>
          <a:p>
            <a:pPr lvl="0"/>
            <a:r>
              <a:rPr lang="es-ES"/>
              <a:t>PRESENTACION </a:t>
            </a:r>
          </a:p>
        </p:txBody>
      </p:sp>
      <p:sp>
        <p:nvSpPr>
          <p:cNvPr id="3" name="Marcador de contenido 2">
            <a:extLst>
              <a:ext uri="{FF2B5EF4-FFF2-40B4-BE49-F238E27FC236}">
                <a16:creationId xmlns:a16="http://schemas.microsoft.com/office/drawing/2014/main" id="{C62298E2-2B9F-433B-8119-33F8F22CBC67}"/>
              </a:ext>
            </a:extLst>
          </p:cNvPr>
          <p:cNvSpPr txBox="1">
            <a:spLocks noGrp="1"/>
          </p:cNvSpPr>
          <p:nvPr>
            <p:ph idx="1"/>
          </p:nvPr>
        </p:nvSpPr>
        <p:spPr/>
        <p:txBody>
          <a:bodyPr/>
          <a:lstStyle/>
          <a:p>
            <a:pPr lvl="0"/>
            <a:r>
              <a:rPr lang="es-ES" dirty="0"/>
              <a:t>Leo pastelería es un negocio dedicado a la elaboración y venta de productos de repostería de alta calidad, como pasteles, panes y postres. </a:t>
            </a:r>
          </a:p>
          <a:p>
            <a:pPr marL="0" lvl="0" indent="0">
              <a:buNone/>
            </a:pPr>
            <a:r>
              <a:rPr lang="es-ES" dirty="0"/>
              <a:t>En pastelería leo su principal problema es  el control de caja ya que ahí faltantes y  sobrantes recurrentes en arqueos de caja diarios, falta de conciliación entre ventas registradas y efectivo en caja</a:t>
            </a:r>
          </a:p>
        </p:txBody>
      </p:sp>
      <p:pic>
        <p:nvPicPr>
          <p:cNvPr id="4" name="Imagen 3">
            <a:extLst>
              <a:ext uri="{FF2B5EF4-FFF2-40B4-BE49-F238E27FC236}">
                <a16:creationId xmlns:a16="http://schemas.microsoft.com/office/drawing/2014/main" id="{1601D178-9DC8-41F4-950F-B03CA7B5A15F}"/>
              </a:ext>
            </a:extLst>
          </p:cNvPr>
          <p:cNvPicPr>
            <a:picLocks noChangeAspect="1"/>
          </p:cNvPicPr>
          <p:nvPr/>
        </p:nvPicPr>
        <p:blipFill>
          <a:blip r:embed="rId2"/>
          <a:stretch>
            <a:fillRect/>
          </a:stretch>
        </p:blipFill>
        <p:spPr>
          <a:xfrm>
            <a:off x="6569616" y="4168585"/>
            <a:ext cx="3157084" cy="2343150"/>
          </a:xfrm>
          <a:prstGeom prst="rect">
            <a:avLst/>
          </a:prstGeom>
          <a:noFill/>
          <a:ln cap="rnd">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265BCC-CE51-4C2A-BC7E-327BEF57610E}"/>
              </a:ext>
            </a:extLst>
          </p:cNvPr>
          <p:cNvSpPr>
            <a:spLocks noGrp="1"/>
          </p:cNvSpPr>
          <p:nvPr>
            <p:ph type="title"/>
          </p:nvPr>
        </p:nvSpPr>
        <p:spPr/>
        <p:txBody>
          <a:bodyPr/>
          <a:lstStyle/>
          <a:p>
            <a:r>
              <a:rPr lang="es-ES" dirty="0"/>
              <a:t>Problemática</a:t>
            </a:r>
          </a:p>
        </p:txBody>
      </p:sp>
      <p:sp>
        <p:nvSpPr>
          <p:cNvPr id="3" name="Marcador de contenido 2">
            <a:extLst>
              <a:ext uri="{FF2B5EF4-FFF2-40B4-BE49-F238E27FC236}">
                <a16:creationId xmlns:a16="http://schemas.microsoft.com/office/drawing/2014/main" id="{B25C4B01-4169-4ABA-90AD-FD33DE1CC202}"/>
              </a:ext>
            </a:extLst>
          </p:cNvPr>
          <p:cNvSpPr>
            <a:spLocks noGrp="1"/>
          </p:cNvSpPr>
          <p:nvPr>
            <p:ph idx="1"/>
          </p:nvPr>
        </p:nvSpPr>
        <p:spPr>
          <a:xfrm>
            <a:off x="743322" y="1689249"/>
            <a:ext cx="8596668" cy="3880773"/>
          </a:xfrm>
        </p:spPr>
        <p:txBody>
          <a:bodyPr/>
          <a:lstStyle/>
          <a:p>
            <a:pPr marL="0" indent="0">
              <a:buNone/>
            </a:pPr>
            <a:r>
              <a:rPr lang="es-ES" dirty="0"/>
              <a:t>En la pastelería  se presenta una problemática significativa en el control de caja, debido a la existencia de faltantes y sobrantes recurrentes en los arqueos diarios. Esta situación refleja una falta de conciliación entre las ventas registradas y el efectivo disponible, lo que genera inconsistencias financieras que impactan directamente en la contabilidad del negocio. En el aspecto económico, estas irregularidades provocan una pérdida de rentabilidad, originada por la ausencia de un control adecuado de costos y los constantes descuadres que afectan la liquidez de la empresa. </a:t>
            </a:r>
          </a:p>
          <a:p>
            <a:pPr marL="0" indent="0">
              <a:buNone/>
            </a:pPr>
            <a:r>
              <a:rPr lang="es-ES" dirty="0"/>
              <a:t>Por otro lado, en el ámbito contable, se identifican registros inadecuados de inventarios perecederos, especialmente en materia prima con fecha de vencimiento, además de un registro deficiente de mermas y productos no vendidos, lo que dificulta una correcta evaluación del desempeño financiero y operativo del negocio.</a:t>
            </a:r>
          </a:p>
        </p:txBody>
      </p:sp>
    </p:spTree>
    <p:extLst>
      <p:ext uri="{BB962C8B-B14F-4D97-AF65-F5344CB8AC3E}">
        <p14:creationId xmlns:p14="http://schemas.microsoft.com/office/powerpoint/2010/main" val="1201940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7E4F70-85E4-4CD1-AB5D-E16E9DC80516}"/>
              </a:ext>
            </a:extLst>
          </p:cNvPr>
          <p:cNvSpPr>
            <a:spLocks noGrp="1"/>
          </p:cNvSpPr>
          <p:nvPr>
            <p:ph type="title"/>
          </p:nvPr>
        </p:nvSpPr>
        <p:spPr/>
        <p:txBody>
          <a:bodyPr/>
          <a:lstStyle/>
          <a:p>
            <a:r>
              <a:rPr lang="es-ES" dirty="0"/>
              <a:t>Interrogantes</a:t>
            </a:r>
          </a:p>
        </p:txBody>
      </p:sp>
      <p:sp>
        <p:nvSpPr>
          <p:cNvPr id="3" name="Marcador de contenido 2">
            <a:extLst>
              <a:ext uri="{FF2B5EF4-FFF2-40B4-BE49-F238E27FC236}">
                <a16:creationId xmlns:a16="http://schemas.microsoft.com/office/drawing/2014/main" id="{71C76183-A32F-4A5A-A19C-EB37BE975651}"/>
              </a:ext>
            </a:extLst>
          </p:cNvPr>
          <p:cNvSpPr>
            <a:spLocks noGrp="1"/>
          </p:cNvSpPr>
          <p:nvPr>
            <p:ph idx="1"/>
          </p:nvPr>
        </p:nvSpPr>
        <p:spPr/>
        <p:txBody>
          <a:bodyPr/>
          <a:lstStyle/>
          <a:p>
            <a:r>
              <a:rPr lang="es-ES" dirty="0"/>
              <a:t>1.	¿De qué manera influye un control de caja adecuado en la transparencia y precisión de la gestión financiera de una empresa?	</a:t>
            </a:r>
          </a:p>
          <a:p>
            <a:r>
              <a:rPr lang="es-ES" dirty="0"/>
              <a:t>2.	¿Qué consecuencias puede generar la falta de conciliación entre las ventas registradas y el efectivo disponible en caja?	</a:t>
            </a:r>
          </a:p>
          <a:p>
            <a:r>
              <a:rPr lang="es-ES" dirty="0"/>
              <a:t>3.	¿Cómo puede la implementación de herramientas de control de caja mejorar la administración y reducir los errores financieros en una empresa?</a:t>
            </a:r>
          </a:p>
        </p:txBody>
      </p:sp>
    </p:spTree>
    <p:extLst>
      <p:ext uri="{BB962C8B-B14F-4D97-AF65-F5344CB8AC3E}">
        <p14:creationId xmlns:p14="http://schemas.microsoft.com/office/powerpoint/2010/main" val="697986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D4364-7210-4474-97AE-CE9FCBBF1E16}"/>
              </a:ext>
            </a:extLst>
          </p:cNvPr>
          <p:cNvSpPr>
            <a:spLocks noGrp="1"/>
          </p:cNvSpPr>
          <p:nvPr>
            <p:ph type="title"/>
          </p:nvPr>
        </p:nvSpPr>
        <p:spPr/>
        <p:txBody>
          <a:bodyPr/>
          <a:lstStyle/>
          <a:p>
            <a:r>
              <a:rPr lang="es-ES" dirty="0"/>
              <a:t>Análisis</a:t>
            </a:r>
          </a:p>
        </p:txBody>
      </p:sp>
      <p:sp>
        <p:nvSpPr>
          <p:cNvPr id="3" name="Marcador de contenido 2">
            <a:extLst>
              <a:ext uri="{FF2B5EF4-FFF2-40B4-BE49-F238E27FC236}">
                <a16:creationId xmlns:a16="http://schemas.microsoft.com/office/drawing/2014/main" id="{2CB00EF3-8FF7-4B1A-92A4-1FBCB290632E}"/>
              </a:ext>
            </a:extLst>
          </p:cNvPr>
          <p:cNvSpPr>
            <a:spLocks noGrp="1"/>
          </p:cNvSpPr>
          <p:nvPr>
            <p:ph idx="1"/>
          </p:nvPr>
        </p:nvSpPr>
        <p:spPr>
          <a:xfrm>
            <a:off x="677334" y="2160589"/>
            <a:ext cx="8596668" cy="3880773"/>
          </a:xfrm>
        </p:spPr>
        <p:txBody>
          <a:bodyPr>
            <a:normAutofit/>
          </a:bodyPr>
          <a:lstStyle/>
          <a:p>
            <a:pPr algn="just"/>
            <a:r>
              <a:rPr lang="es-MX" dirty="0"/>
              <a:t>El Grupo Leo es una empresa familiar mexicana con más de 50 años de trayectoria en la industria gastronómica de Tabasco y Yucatán. Fundada en 1973 por Luis Cáceres Sosa como "Leo Antojitos", ha evolucionado hasta convertirse en un grupo empresarial consolidado con presencia en múltiples ciudades y canales de distribución.</a:t>
            </a:r>
          </a:p>
          <a:p>
            <a:pPr algn="just"/>
            <a:r>
              <a:rPr lang="es-MX" dirty="0"/>
              <a:t>La empresa se ha posicionado como una institución gastronómica en Villahermosa, reconocida por su consistencia en calidad, tradición familiar y capacidad de adaptación a las tendencias del mercado sin perder su esencia. Su modelo de negocio diversificado (restaurante, pastelería y venta de carnes) le ha permitido mantener relevancia y rentabilidad a través de generaciones.</a:t>
            </a:r>
          </a:p>
          <a:p>
            <a:endParaRPr lang="es-ES" dirty="0"/>
          </a:p>
        </p:txBody>
      </p:sp>
    </p:spTree>
    <p:extLst>
      <p:ext uri="{BB962C8B-B14F-4D97-AF65-F5344CB8AC3E}">
        <p14:creationId xmlns:p14="http://schemas.microsoft.com/office/powerpoint/2010/main" val="261970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52ABC-8DBB-4E48-B4D6-CFF0543E113D}"/>
              </a:ext>
            </a:extLst>
          </p:cNvPr>
          <p:cNvSpPr>
            <a:spLocks noGrp="1"/>
          </p:cNvSpPr>
          <p:nvPr>
            <p:ph type="title"/>
          </p:nvPr>
        </p:nvSpPr>
        <p:spPr/>
        <p:txBody>
          <a:bodyPr/>
          <a:lstStyle/>
          <a:p>
            <a:r>
              <a:rPr lang="es-ES" dirty="0"/>
              <a:t>Marco referencial </a:t>
            </a:r>
          </a:p>
        </p:txBody>
      </p:sp>
      <p:sp>
        <p:nvSpPr>
          <p:cNvPr id="3" name="Marcador de contenido 2">
            <a:extLst>
              <a:ext uri="{FF2B5EF4-FFF2-40B4-BE49-F238E27FC236}">
                <a16:creationId xmlns:a16="http://schemas.microsoft.com/office/drawing/2014/main" id="{26FFF279-C482-4D31-9D49-D78C3D8D0A40}"/>
              </a:ext>
            </a:extLst>
          </p:cNvPr>
          <p:cNvSpPr>
            <a:spLocks noGrp="1"/>
          </p:cNvSpPr>
          <p:nvPr>
            <p:ph idx="1"/>
          </p:nvPr>
        </p:nvSpPr>
        <p:spPr>
          <a:xfrm>
            <a:off x="451091" y="1488613"/>
            <a:ext cx="8596668" cy="3880773"/>
          </a:xfrm>
        </p:spPr>
        <p:txBody>
          <a:bodyPr>
            <a:normAutofit/>
          </a:bodyPr>
          <a:lstStyle/>
          <a:p>
            <a:endParaRPr lang="es-MX" dirty="0"/>
          </a:p>
          <a:p>
            <a:endParaRPr lang="es-ES" dirty="0"/>
          </a:p>
        </p:txBody>
      </p:sp>
      <p:pic>
        <p:nvPicPr>
          <p:cNvPr id="6" name="Imagen 5">
            <a:extLst>
              <a:ext uri="{FF2B5EF4-FFF2-40B4-BE49-F238E27FC236}">
                <a16:creationId xmlns:a16="http://schemas.microsoft.com/office/drawing/2014/main" id="{738482CE-8B8C-6584-F150-1C733FCBD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88" y="609600"/>
            <a:ext cx="11864697" cy="6248400"/>
          </a:xfrm>
          <a:prstGeom prst="rect">
            <a:avLst/>
          </a:prstGeom>
        </p:spPr>
      </p:pic>
    </p:spTree>
    <p:extLst>
      <p:ext uri="{BB962C8B-B14F-4D97-AF65-F5344CB8AC3E}">
        <p14:creationId xmlns:p14="http://schemas.microsoft.com/office/powerpoint/2010/main" val="537014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87BE49-4DE4-4423-9FDC-08DD5B05B507}"/>
              </a:ext>
            </a:extLst>
          </p:cNvPr>
          <p:cNvSpPr>
            <a:spLocks noGrp="1"/>
          </p:cNvSpPr>
          <p:nvPr>
            <p:ph type="title"/>
          </p:nvPr>
        </p:nvSpPr>
        <p:spPr/>
        <p:txBody>
          <a:bodyPr/>
          <a:lstStyle/>
          <a:p>
            <a:r>
              <a:rPr lang="es-ES" dirty="0"/>
              <a:t>Marco histórico </a:t>
            </a:r>
          </a:p>
        </p:txBody>
      </p:sp>
      <p:pic>
        <p:nvPicPr>
          <p:cNvPr id="4" name="Marcador de contenido 3">
            <a:extLst>
              <a:ext uri="{FF2B5EF4-FFF2-40B4-BE49-F238E27FC236}">
                <a16:creationId xmlns:a16="http://schemas.microsoft.com/office/drawing/2014/main" id="{E2364B84-8E6F-D13F-6D83-D00A988CB9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609600"/>
            <a:ext cx="10965366" cy="6344953"/>
          </a:xfrm>
          <a:prstGeom prst="rect">
            <a:avLst/>
          </a:prstGeom>
        </p:spPr>
      </p:pic>
    </p:spTree>
    <p:extLst>
      <p:ext uri="{BB962C8B-B14F-4D97-AF65-F5344CB8AC3E}">
        <p14:creationId xmlns:p14="http://schemas.microsoft.com/office/powerpoint/2010/main" val="3398078458"/>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2122</TotalTime>
  <Words>1154</Words>
  <Application>Microsoft Office PowerPoint</Application>
  <PresentationFormat>Panorámica</PresentationFormat>
  <Paragraphs>81</Paragraphs>
  <Slides>21</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Trebuchet MS</vt:lpstr>
      <vt:lpstr>Wingdings 3</vt:lpstr>
      <vt:lpstr>Faceta</vt:lpstr>
      <vt:lpstr> PASTELERIA LEO  </vt:lpstr>
      <vt:lpstr>INTEGRANTES: </vt:lpstr>
      <vt:lpstr>INDICE</vt:lpstr>
      <vt:lpstr>PRESENTACION </vt:lpstr>
      <vt:lpstr>Problemática</vt:lpstr>
      <vt:lpstr>Interrogantes</vt:lpstr>
      <vt:lpstr>Análisis</vt:lpstr>
      <vt:lpstr>Marco referencial </vt:lpstr>
      <vt:lpstr>Marco histórico </vt:lpstr>
      <vt:lpstr>Marco conceptual </vt:lpstr>
      <vt:lpstr>Marco teórico </vt:lpstr>
      <vt:lpstr>Soluciones y Propuestas </vt:lpstr>
      <vt:lpstr>Presentación de PowerPoint</vt:lpstr>
      <vt:lpstr>Presentación de PowerPoint</vt:lpstr>
      <vt:lpstr>Presentación de PowerPoint</vt:lpstr>
      <vt:lpstr>Presentación de PowerPoint</vt:lpstr>
      <vt:lpstr>Análisis y Objetivos del tríptico</vt:lpstr>
      <vt:lpstr>Actividad o Giro de la Empresa: Leo Pastelería</vt:lpstr>
      <vt:lpstr>Puntos esenciales de la historia de la empresa</vt:lpstr>
      <vt:lpstr>Palabras claves </vt:lpstr>
      <vt:lpstr>Conclusión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 PASTELERIA</dc:title>
  <dc:creator>252B41059 AMERICA MONTSERRAT RIVERA ALPUCHE</dc:creator>
  <cp:lastModifiedBy>232B39299 CARLA MARCELA HERRERA GONZÁLEZ</cp:lastModifiedBy>
  <cp:revision>37</cp:revision>
  <dcterms:created xsi:type="dcterms:W3CDTF">2025-09-12T00:51:52Z</dcterms:created>
  <dcterms:modified xsi:type="dcterms:W3CDTF">2025-11-14T03:51:37Z</dcterms:modified>
</cp:coreProperties>
</file>